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2" r:id="rId3"/>
    <p:sldId id="313" r:id="rId4"/>
    <p:sldId id="302" r:id="rId5"/>
    <p:sldId id="324" r:id="rId6"/>
    <p:sldId id="323" r:id="rId7"/>
    <p:sldId id="333" r:id="rId8"/>
    <p:sldId id="322" r:id="rId9"/>
    <p:sldId id="325" r:id="rId10"/>
    <p:sldId id="346" r:id="rId11"/>
    <p:sldId id="318" r:id="rId12"/>
    <p:sldId id="319" r:id="rId13"/>
    <p:sldId id="320" r:id="rId14"/>
    <p:sldId id="321" r:id="rId15"/>
    <p:sldId id="345" r:id="rId16"/>
    <p:sldId id="326" r:id="rId17"/>
    <p:sldId id="340" r:id="rId18"/>
    <p:sldId id="327" r:id="rId19"/>
    <p:sldId id="301" r:id="rId20"/>
    <p:sldId id="306" r:id="rId21"/>
    <p:sldId id="347" r:id="rId22"/>
    <p:sldId id="348" r:id="rId23"/>
    <p:sldId id="349" r:id="rId24"/>
    <p:sldId id="350" r:id="rId25"/>
    <p:sldId id="307" r:id="rId26"/>
    <p:sldId id="328" r:id="rId27"/>
    <p:sldId id="329" r:id="rId28"/>
    <p:sldId id="336" r:id="rId29"/>
    <p:sldId id="351" r:id="rId30"/>
    <p:sldId id="352" r:id="rId31"/>
    <p:sldId id="353" r:id="rId32"/>
    <p:sldId id="354" r:id="rId33"/>
    <p:sldId id="314" r:id="rId34"/>
    <p:sldId id="335" r:id="rId35"/>
    <p:sldId id="337" r:id="rId36"/>
    <p:sldId id="338" r:id="rId37"/>
    <p:sldId id="339" r:id="rId38"/>
    <p:sldId id="305" r:id="rId39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5252" tIns="47627" rIns="95252" bIns="4762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5252" tIns="47627" rIns="95252" bIns="47627" rtlCol="0"/>
          <a:lstStyle>
            <a:lvl1pPr algn="r">
              <a:defRPr sz="1300"/>
            </a:lvl1pPr>
          </a:lstStyle>
          <a:p>
            <a:fld id="{E0E7731E-97A5-4028-B103-776099BC3D3C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252" tIns="47627" rIns="95252" bIns="4762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5252" tIns="47627" rIns="95252" bIns="47627" rtlCol="0" anchor="b"/>
          <a:lstStyle>
            <a:lvl1pPr algn="r">
              <a:defRPr sz="1300"/>
            </a:lvl1pPr>
          </a:lstStyle>
          <a:p>
            <a:fld id="{AF2C38FB-7BF2-4374-A83E-792BC88A3C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5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78" cy="496648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026" y="1"/>
            <a:ext cx="2946078" cy="496648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6D7BA02E-6E8D-40DC-B431-68CDFCE4DF4F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9" y="4715790"/>
            <a:ext cx="5439398" cy="4468253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01"/>
            <a:ext cx="2946078" cy="496647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026" y="9430001"/>
            <a:ext cx="2946078" cy="496647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4D0DF59B-0C25-4409-A927-7EC7DB694DD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9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72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5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17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58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07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108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20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5 minuten door Jan; Vraag hoe chefs hiermee omgaan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438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Korte toelichting door Harry en eventueel Jan; waarom relevant</a:t>
            </a:r>
          </a:p>
          <a:p>
            <a:r>
              <a:rPr lang="nl-NL" altLang="nl-NL" dirty="0"/>
              <a:t>Aansluiten bij agenda en eigen praktijk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25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Toelichting door Ingrid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26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Ingrid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46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Ingrid en Harry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Jeffrey kort als aanloop naar aanhaakpunten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46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Jeffrey kort als aanloop naar aanhaakpunten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065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Jeffrey kort als aanloop naar aanhaakpunten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46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</a:t>
            </a:r>
            <a:r>
              <a:rPr lang="nl-NL" dirty="0" err="1"/>
              <a:t>jeffrey</a:t>
            </a:r>
            <a:r>
              <a:rPr lang="nl-NL" dirty="0"/>
              <a:t>; vragen voor aanvullingen / verbeteringen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4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58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</a:t>
            </a:r>
            <a:r>
              <a:rPr lang="nl-NL" dirty="0" err="1"/>
              <a:t>rinald</a:t>
            </a:r>
            <a:r>
              <a:rPr lang="nl-NL" dirty="0"/>
              <a:t> en Peter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</a:t>
            </a:r>
            <a:r>
              <a:rPr lang="nl-NL" dirty="0" err="1"/>
              <a:t>Rinald</a:t>
            </a:r>
            <a:r>
              <a:rPr lang="nl-NL" dirty="0"/>
              <a:t> en Peter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</a:t>
            </a:r>
            <a:r>
              <a:rPr lang="nl-NL" dirty="0" err="1"/>
              <a:t>Rinald</a:t>
            </a:r>
            <a:r>
              <a:rPr lang="nl-NL" dirty="0"/>
              <a:t> en Peter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58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Toelichting door Ingrid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38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61" indent="-2869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939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7115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291" indent="-2295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467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642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818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994" indent="-229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507FC-3351-4E2F-8788-382D39076C35}" type="slidenum">
              <a:rPr lang="nl-NL" altLang="nl-NL" smtClean="0"/>
              <a:pPr eaLnBrk="1" hangingPunct="1">
                <a:spcBef>
                  <a:spcPct val="0"/>
                </a:spcBef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07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4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5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Met een sterretje aangemerkt als essentieel (daar begint het). Zie artikel </a:t>
            </a:r>
            <a:r>
              <a:rPr lang="nl-NL" dirty="0" err="1"/>
              <a:t>patrick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35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6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9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7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7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9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60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49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59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5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79DE-E88F-4656-BAFB-A3D6BAE16F30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32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Autofit/>
          </a:bodyPr>
          <a:lstStyle/>
          <a:p>
            <a:r>
              <a:rPr lang="nl-NL" altLang="nl-NL" sz="3600" b="1" dirty="0">
                <a:latin typeface="+mn-lt"/>
              </a:rPr>
              <a:t>Bijeenkomst Chefs Vastgoed</a:t>
            </a:r>
            <a:br>
              <a:rPr lang="nl-NL" altLang="nl-NL" sz="3600" b="1" dirty="0">
                <a:latin typeface="+mn-lt"/>
              </a:rPr>
            </a:br>
            <a:r>
              <a:rPr lang="nl-NL" altLang="nl-NL" sz="2400" b="1" dirty="0">
                <a:latin typeface="+mn-lt"/>
              </a:rPr>
              <a:t>29 september 2017 in Rotterdam</a:t>
            </a:r>
            <a:r>
              <a:rPr lang="nl-NL" altLang="nl-NL" sz="2400" b="1" i="1" dirty="0">
                <a:latin typeface="+mn-lt"/>
              </a:rPr>
              <a:t>   </a:t>
            </a:r>
            <a:r>
              <a:rPr lang="nl-NL" altLang="nl-NL" sz="2000" i="1" dirty="0">
                <a:latin typeface="+mn-lt"/>
              </a:rPr>
              <a:t/>
            </a:r>
            <a:br>
              <a:rPr lang="nl-NL" altLang="nl-NL" sz="2000" i="1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5292080" cy="216024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i="1" dirty="0"/>
              <a:t>  </a:t>
            </a:r>
            <a:r>
              <a:rPr lang="en-US" sz="2400" i="1" dirty="0" err="1">
                <a:solidFill>
                  <a:schemeClr val="tx1"/>
                </a:solidFill>
              </a:rPr>
              <a:t>Rollen</a:t>
            </a:r>
            <a:r>
              <a:rPr lang="en-US" sz="2400" i="1" dirty="0">
                <a:solidFill>
                  <a:schemeClr val="tx1"/>
                </a:solidFill>
              </a:rPr>
              <a:t> in het </a:t>
            </a:r>
            <a:r>
              <a:rPr lang="en-US" sz="2400" i="1" dirty="0" err="1">
                <a:solidFill>
                  <a:schemeClr val="tx1"/>
                </a:solidFill>
              </a:rPr>
              <a:t>vastgoedmanagement</a:t>
            </a:r>
            <a:endParaRPr lang="en-US" sz="2400" i="1" dirty="0">
              <a:solidFill>
                <a:schemeClr val="tx1"/>
              </a:solidFill>
            </a:endParaRPr>
          </a:p>
          <a:p>
            <a:pPr algn="r"/>
            <a:r>
              <a:rPr lang="en-US" sz="2400" i="1" dirty="0">
                <a:solidFill>
                  <a:schemeClr val="tx1"/>
                </a:solidFill>
              </a:rPr>
              <a:t>Wat is </a:t>
            </a:r>
            <a:r>
              <a:rPr lang="en-US" sz="2400" i="1" dirty="0" err="1">
                <a:solidFill>
                  <a:schemeClr val="tx1"/>
                </a:solidFill>
              </a:rPr>
              <a:t>een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rol</a:t>
            </a:r>
            <a:r>
              <a:rPr lang="en-US" sz="2400" i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i="1" dirty="0" err="1">
                <a:solidFill>
                  <a:schemeClr val="tx1"/>
                </a:solidFill>
              </a:rPr>
              <a:t>Welke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rollen</a:t>
            </a:r>
            <a:r>
              <a:rPr lang="en-US" sz="2400" i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i="1" dirty="0" err="1">
                <a:solidFill>
                  <a:schemeClr val="tx1"/>
                </a:solidFill>
              </a:rPr>
              <a:t>Invulling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rollen</a:t>
            </a:r>
            <a:r>
              <a:rPr lang="en-US" sz="2400" i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i="1" dirty="0" err="1">
                <a:solidFill>
                  <a:schemeClr val="tx1"/>
                </a:solidFill>
              </a:rPr>
              <a:t>Rolopvatting</a:t>
            </a:r>
            <a:r>
              <a:rPr lang="en-US" sz="2400" i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i="1" dirty="0">
                <a:solidFill>
                  <a:schemeClr val="tx1"/>
                </a:solidFill>
              </a:rPr>
              <a:t>Met </a:t>
            </a:r>
            <a:r>
              <a:rPr lang="en-US" sz="2400" i="1" dirty="0" err="1">
                <a:solidFill>
                  <a:schemeClr val="tx1"/>
                </a:solidFill>
              </a:rPr>
              <a:t>elkaar</a:t>
            </a:r>
            <a:r>
              <a:rPr lang="en-US" sz="2400" i="1" dirty="0">
                <a:solidFill>
                  <a:schemeClr val="tx1"/>
                </a:solidFill>
              </a:rPr>
              <a:t>, Ingrid </a:t>
            </a:r>
            <a:r>
              <a:rPr lang="en-US" sz="2400" i="1" dirty="0" err="1">
                <a:solidFill>
                  <a:schemeClr val="tx1"/>
                </a:solidFill>
              </a:rPr>
              <a:t>en</a:t>
            </a:r>
            <a:r>
              <a:rPr lang="en-US" sz="2400" i="1" dirty="0">
                <a:solidFill>
                  <a:schemeClr val="tx1"/>
                </a:solidFill>
              </a:rPr>
              <a:t> Jeffrey </a:t>
            </a:r>
          </a:p>
          <a:p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33265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Uitwerking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terugkoppeling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1353089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Rollen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Verduurzamen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Info –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Beleid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Chefs</a:t>
            </a:r>
          </a:p>
          <a:p>
            <a:endParaRPr lang="nl-NL" sz="2800" dirty="0"/>
          </a:p>
          <a:p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Picture 2" descr="https://media.licdn.com/mpr/mpr/AAEAAQAAAAAAAAl0AAAAJDFlYzBiNWVhLWRjMDktNGY3ZS1iN2EwLTczMGJjNDc4MTViZ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74" y="3573016"/>
            <a:ext cx="4976788" cy="28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11960" y="1353089"/>
            <a:ext cx="4041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Competenties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nieuwe rollen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nieuwe competenties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65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Beschrijving van de rollen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053325" y="4230486"/>
            <a:ext cx="5400600" cy="23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Blik</a:t>
            </a:r>
            <a:r>
              <a:rPr lang="en-US" dirty="0"/>
              <a:t> op de </a:t>
            </a:r>
            <a:r>
              <a:rPr lang="en-US" dirty="0" err="1"/>
              <a:t>bedoeling</a:t>
            </a:r>
            <a:endParaRPr lang="en-US" dirty="0"/>
          </a:p>
          <a:p>
            <a:r>
              <a:rPr lang="en-US" dirty="0" err="1"/>
              <a:t>Verantwoordelijkheden</a:t>
            </a:r>
            <a:endParaRPr lang="en-US" dirty="0"/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het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r>
              <a:rPr lang="en-US" dirty="0" err="1"/>
              <a:t>Professionele</a:t>
            </a:r>
            <a:r>
              <a:rPr lang="en-US" dirty="0"/>
              <a:t> </a:t>
            </a:r>
            <a:r>
              <a:rPr lang="en-US" dirty="0" err="1"/>
              <a:t>netwerken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5" y="2276872"/>
            <a:ext cx="2016224" cy="201622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5" y="4321742"/>
            <a:ext cx="2016224" cy="2224126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="" xmlns:a16="http://schemas.microsoft.com/office/drawing/2014/main" id="{3C5E90E3-7D32-4202-B906-60B5D78FEAC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9208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291264" cy="207424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1</a:t>
            </a:r>
            <a:r>
              <a:rPr lang="nl-NL" altLang="nl-NL" b="1" baseline="30000" dirty="0">
                <a:solidFill>
                  <a:srgbClr val="C75F09"/>
                </a:solidFill>
              </a:rPr>
              <a:t>e</a:t>
            </a:r>
            <a:r>
              <a:rPr lang="nl-NL" altLang="nl-NL" b="1" dirty="0">
                <a:solidFill>
                  <a:srgbClr val="C75F09"/>
                </a:solidFill>
              </a:rPr>
              <a:t> rol: degene die zorgt draag voor de verduurzaming van de portefeuille?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" y="2564904"/>
            <a:ext cx="3785605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9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pic>
        <p:nvPicPr>
          <p:cNvPr id="11" name="Picture 2" descr="http://www.bouwstenen.nl/sites/bouwstenen.nl/files/images/Andre%20van%20Delft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266"/>
            <a:ext cx="5705856" cy="57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2</a:t>
            </a:r>
            <a:r>
              <a:rPr lang="nl-NL" altLang="nl-NL" b="1" baseline="30000" dirty="0">
                <a:solidFill>
                  <a:srgbClr val="C75F09"/>
                </a:solidFill>
              </a:rPr>
              <a:t>e</a:t>
            </a:r>
            <a:r>
              <a:rPr lang="nl-NL" altLang="nl-NL" b="1" dirty="0">
                <a:solidFill>
                  <a:srgbClr val="C75F09"/>
                </a:solidFill>
              </a:rPr>
              <a:t> rol: degene die zorgt draag voor de juiste informatie?</a:t>
            </a:r>
          </a:p>
        </p:txBody>
      </p:sp>
    </p:spTree>
    <p:extLst>
      <p:ext uri="{BB962C8B-B14F-4D97-AF65-F5344CB8AC3E}">
        <p14:creationId xmlns:p14="http://schemas.microsoft.com/office/powerpoint/2010/main" val="168915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63272" cy="158417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3</a:t>
            </a:r>
            <a:r>
              <a:rPr lang="nl-NL" altLang="nl-NL" b="1" baseline="30000" dirty="0">
                <a:solidFill>
                  <a:srgbClr val="C75F09"/>
                </a:solidFill>
              </a:rPr>
              <a:t>e</a:t>
            </a:r>
            <a:r>
              <a:rPr lang="nl-NL" altLang="nl-NL" b="1" dirty="0">
                <a:solidFill>
                  <a:srgbClr val="C75F09"/>
                </a:solidFill>
              </a:rPr>
              <a:t> rol: de beleidsrol</a:t>
            </a:r>
            <a:br>
              <a:rPr lang="nl-NL" altLang="nl-NL" b="1" dirty="0">
                <a:solidFill>
                  <a:srgbClr val="C75F09"/>
                </a:solidFill>
              </a:rPr>
            </a:br>
            <a:r>
              <a:rPr lang="nl-NL" altLang="nl-NL" b="1" dirty="0">
                <a:solidFill>
                  <a:srgbClr val="C75F09"/>
                </a:solidFill>
              </a:rPr>
              <a:t>(opdrachtgever of anders)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" y="2780927"/>
            <a:ext cx="4077073" cy="40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0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654354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4</a:t>
            </a:r>
            <a:r>
              <a:rPr lang="nl-NL" altLang="nl-NL" b="1" baseline="30000" dirty="0">
                <a:solidFill>
                  <a:srgbClr val="C75F09"/>
                </a:solidFill>
              </a:rPr>
              <a:t>e</a:t>
            </a:r>
            <a:r>
              <a:rPr lang="nl-NL" altLang="nl-NL" b="1" dirty="0">
                <a:solidFill>
                  <a:srgbClr val="C75F09"/>
                </a:solidFill>
              </a:rPr>
              <a:t> rol: chef vastgoed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ebruiker\Google Drive\Bouwstenen\Foto's en beeldmateriaal\Portretten HR\Ad van de Gevel, Tilbu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992"/>
            <a:ext cx="4927702" cy="49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2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De benodigde competenties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sp>
        <p:nvSpPr>
          <p:cNvPr id="2" name="Tekstvak 1"/>
          <p:cNvSpPr txBox="1"/>
          <p:nvPr/>
        </p:nvSpPr>
        <p:spPr>
          <a:xfrm>
            <a:off x="179512" y="1328579"/>
            <a:ext cx="80019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Verschillende competenties:</a:t>
            </a:r>
          </a:p>
          <a:p>
            <a:r>
              <a:rPr lang="nl-NL" sz="1400" i="1" dirty="0"/>
              <a:t>Op basis van </a:t>
            </a:r>
            <a:r>
              <a:rPr lang="nl-NL" sz="1400" i="1" dirty="0" err="1"/>
              <a:t>BuitenhekPlus</a:t>
            </a:r>
            <a:r>
              <a:rPr lang="nl-NL" sz="1400" i="1" dirty="0"/>
              <a:t> en </a:t>
            </a:r>
            <a:r>
              <a:rPr lang="nl-NL" sz="1400" i="1" dirty="0" err="1"/>
              <a:t>Leeuwndaal</a:t>
            </a:r>
            <a:r>
              <a:rPr lang="nl-NL" sz="1400" i="1" dirty="0"/>
              <a:t> voor </a:t>
            </a:r>
            <a:r>
              <a:rPr lang="nl-NL" sz="1400" i="1" dirty="0" err="1"/>
              <a:t>AenO</a:t>
            </a:r>
            <a:r>
              <a:rPr lang="nl-NL" sz="1400" i="1" dirty="0"/>
              <a:t> fonds.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Persoonlijke gedragsvaardigheden (het zijn)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Conceptuele gedagsvaardigheden (het denken)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Relationele </a:t>
            </a:r>
            <a:r>
              <a:rPr lang="nl-NL" sz="2400" dirty="0" err="1"/>
              <a:t>gedragvaardigheden</a:t>
            </a:r>
            <a:r>
              <a:rPr lang="nl-NL" sz="2400" dirty="0"/>
              <a:t> (de interactie met anderen)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Operationele gedragsvaardigheden (het doen)</a:t>
            </a:r>
          </a:p>
          <a:p>
            <a:endParaRPr lang="nl-NL" sz="2400" dirty="0"/>
          </a:p>
          <a:p>
            <a:r>
              <a:rPr lang="nl-NL" sz="2400" dirty="0"/>
              <a:t>Missen we competenties?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Nieuwe rollen, nieuwe competenties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Samenwerking binnen-buiten </a:t>
            </a:r>
          </a:p>
          <a:p>
            <a:endParaRPr lang="nl-NL" dirty="0"/>
          </a:p>
        </p:txBody>
      </p:sp>
      <p:pic>
        <p:nvPicPr>
          <p:cNvPr id="11" name="Afbeelding 10" descr="C:\Users\Ingrid de Moel\AppData\Local\Microsoft\Windows\INetCache\Content.Word\Maatschappelijk vastgoed in de etal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84" y="4869160"/>
            <a:ext cx="4166235" cy="188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10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Mensen die het doen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25" y="-38524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3089"/>
            <a:ext cx="6696744" cy="50225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266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33265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Uitwerking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terugkoppeling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1353089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verduurzamen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info -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beleid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chefs</a:t>
            </a:r>
          </a:p>
          <a:p>
            <a:endParaRPr lang="nl-NL" sz="2800" dirty="0"/>
          </a:p>
          <a:p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Picture 2" descr="https://media.licdn.com/mpr/mpr/AAEAAQAAAAAAAAl0AAAAJDFlYzBiNWVhLWRjMDktNGY3ZS1iN2EwLTczMGJjNDc4MTViZ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74" y="3573016"/>
            <a:ext cx="4976788" cy="28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11960" y="1353089"/>
            <a:ext cx="4041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Competenties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nieuwe rollen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nieuwe competenties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169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Verkiezingen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Agenda 2018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3779912" y="1866547"/>
            <a:ext cx="5400600" cy="4435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300" b="1" dirty="0"/>
              <a:t>Verkiezingen</a:t>
            </a:r>
          </a:p>
          <a:p>
            <a:r>
              <a:rPr lang="nl-NL" sz="3300" dirty="0"/>
              <a:t>Punten voor vastgoed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/>
              <a:t>Agenda 2018</a:t>
            </a:r>
          </a:p>
          <a:p>
            <a:r>
              <a:rPr lang="en-US" sz="3300" dirty="0" err="1"/>
              <a:t>Voorzet</a:t>
            </a:r>
            <a:r>
              <a:rPr lang="en-US" sz="3300" dirty="0"/>
              <a:t> via pitch</a:t>
            </a:r>
          </a:p>
          <a:p>
            <a:r>
              <a:rPr lang="en-US" sz="3300" dirty="0"/>
              <a:t>November via mail</a:t>
            </a:r>
          </a:p>
          <a:p>
            <a:r>
              <a:rPr lang="en-US" sz="3300" dirty="0"/>
              <a:t>Concept</a:t>
            </a:r>
          </a:p>
          <a:p>
            <a:r>
              <a:rPr lang="en-US" sz="3300" dirty="0" err="1"/>
              <a:t>Verbreding</a:t>
            </a:r>
            <a:r>
              <a:rPr lang="en-US" sz="3300" dirty="0"/>
              <a:t> 30 </a:t>
            </a:r>
            <a:r>
              <a:rPr lang="en-US" sz="3300" dirty="0" err="1"/>
              <a:t>november</a:t>
            </a:r>
            <a:endParaRPr lang="en-US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0" y="1866547"/>
            <a:ext cx="3113846" cy="4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08010"/>
              </p:ext>
            </p:extLst>
          </p:nvPr>
        </p:nvGraphicFramePr>
        <p:xfrm>
          <a:off x="395536" y="764704"/>
          <a:ext cx="7152456" cy="61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Tijd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Programma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10.00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Kennismaking met elkaar(s rol)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10.30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Ontwikkelingen in Rotterdam (Paulien Tanja)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613">
                <a:tc>
                  <a:txBody>
                    <a:bodyPr/>
                    <a:lstStyle/>
                    <a:p>
                      <a:r>
                        <a:rPr lang="nl-NL" dirty="0"/>
                        <a:t>11.15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Bespreken verschillende rollen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Wat is een 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Wat is nieuw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12.30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Pitchen agendapunten 2018 + verkiezingen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13.00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Lunch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13.30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Inrichting begroting (Jan Kappers)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14.00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Ontwikkelwerk rollen (Harry Timp, Ingrid de Moel en Jeffrey de Bruijn)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87613">
                <a:tc>
                  <a:txBody>
                    <a:bodyPr/>
                    <a:lstStyle/>
                    <a:p>
                      <a:r>
                        <a:rPr lang="nl-NL" dirty="0"/>
                        <a:t>14.30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Gewenste formatie (</a:t>
                      </a:r>
                      <a:r>
                        <a:rPr lang="nl-NL" dirty="0" err="1"/>
                        <a:t>Rinald</a:t>
                      </a:r>
                      <a:r>
                        <a:rPr lang="nl-NL" dirty="0"/>
                        <a:t> van de Wal en Peter Broer)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uitgangspunten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eigen gewenste formatie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16.00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Rolopvatting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6315">
                <a:tc>
                  <a:txBody>
                    <a:bodyPr/>
                    <a:lstStyle/>
                    <a:p>
                      <a:r>
                        <a:rPr lang="nl-NL" dirty="0"/>
                        <a:t>16.30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Rondleiding gebouw/nazit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6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95536" y="476672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Lunch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857926" cy="43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3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Inrichting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begroting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(Jan)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1595535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/>
              <a:t>Gemeenten kijken verschillend aan tegen vastgoedexploitatie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/>
              <a:t>Weergave in begroting is ook verschillend</a:t>
            </a:r>
          </a:p>
          <a:p>
            <a:pPr marL="457200" indent="-457200">
              <a:buFont typeface="Arial" charset="0"/>
              <a:buChar char="•"/>
            </a:pPr>
            <a:endParaRPr lang="nl-NL" sz="2800" dirty="0"/>
          </a:p>
          <a:p>
            <a:r>
              <a:rPr lang="nl-NL" sz="2800" dirty="0"/>
              <a:t>Vragen daarbij: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/>
              <a:t>Wat betekenen de verschillen voor het gesprek intern de gemeente?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/>
              <a:t>Heeft dit invloed op onze (Chefs) onderlinge gesprekken en uitgangspunten?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/>
              <a:t>Wat kunnen we hiervan leren?</a:t>
            </a:r>
          </a:p>
        </p:txBody>
      </p:sp>
    </p:spTree>
    <p:extLst>
      <p:ext uri="{BB962C8B-B14F-4D97-AF65-F5344CB8AC3E}">
        <p14:creationId xmlns:p14="http://schemas.microsoft.com/office/powerpoint/2010/main" val="159950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12974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E15B11"/>
                </a:solidFill>
              </a:rPr>
              <a:t>Rondje chefs</a:t>
            </a:r>
            <a:endParaRPr lang="nl-NL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55576" y="1829761"/>
            <a:ext cx="6931403" cy="4446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20000"/>
              <a:buFont typeface="Calibri" pitchFamily="34" charset="0"/>
              <a:buChar char="‐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508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20000"/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8000" indent="-252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20000"/>
              <a:buFont typeface="Calibri" pitchFamily="34" charset="0"/>
              <a:buChar char="‐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16000" indent="-252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20000"/>
              <a:buFont typeface="Calibri" pitchFamily="34" charset="0"/>
              <a:buChar char="‐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31913" indent="-215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20000"/>
              <a:buFont typeface="Calibri" pitchFamily="34" charset="0"/>
              <a:buChar char="‐"/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838450" indent="-1841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3295650" indent="-1841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752850" indent="-1841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4210050" indent="-1841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nl-NL" sz="2800" dirty="0">
                <a:latin typeface="+mn-lt"/>
              </a:rPr>
              <a:t>16 reacties, geeft aardig beeld</a:t>
            </a:r>
          </a:p>
          <a:p>
            <a:pPr>
              <a:buFont typeface="Arial" charset="0"/>
              <a:buChar char="•"/>
            </a:pPr>
            <a:r>
              <a:rPr lang="nl-NL" sz="2800" dirty="0">
                <a:latin typeface="+mn-lt"/>
              </a:rPr>
              <a:t>Hoofdlijn: </a:t>
            </a:r>
          </a:p>
          <a:p>
            <a:pPr lvl="1"/>
            <a:r>
              <a:rPr lang="nl-NL" sz="2000" dirty="0">
                <a:latin typeface="+mn-lt"/>
              </a:rPr>
              <a:t>2 x Programma</a:t>
            </a:r>
          </a:p>
          <a:p>
            <a:pPr lvl="1"/>
            <a:r>
              <a:rPr lang="nl-NL" sz="2000" dirty="0">
                <a:latin typeface="+mn-lt"/>
              </a:rPr>
              <a:t>5 x Product</a:t>
            </a:r>
          </a:p>
          <a:p>
            <a:pPr lvl="1"/>
            <a:r>
              <a:rPr lang="nl-NL" sz="2000" dirty="0">
                <a:latin typeface="+mn-lt"/>
              </a:rPr>
              <a:t>9 x verspreid over beleidsprogramma’s</a:t>
            </a:r>
          </a:p>
          <a:p>
            <a:pPr>
              <a:buFont typeface="Arial" charset="0"/>
              <a:buChar char="•"/>
            </a:pPr>
            <a:r>
              <a:rPr lang="nl-NL" sz="2400" dirty="0">
                <a:latin typeface="+mn-lt"/>
              </a:rPr>
              <a:t>Alleen Enschede werkt met gesloten product</a:t>
            </a:r>
          </a:p>
          <a:p>
            <a:endParaRPr lang="nl-NL" sz="2800" dirty="0">
              <a:latin typeface="+mn-lt"/>
            </a:endParaRPr>
          </a:p>
        </p:txBody>
      </p:sp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7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30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255571" y="1196752"/>
          <a:ext cx="8435279" cy="507285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34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06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925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8086">
                <a:tc>
                  <a:txBody>
                    <a:bodyPr/>
                    <a:lstStyle/>
                    <a:p>
                      <a:pPr rtl="0" fontAlgn="b"/>
                      <a:endParaRPr lang="nl-NL" sz="1600" b="1">
                        <a:effectLst/>
                      </a:endParaRP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b="1">
                          <a:effectLst/>
                        </a:rPr>
                        <a:t>Gemeente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b="1">
                          <a:effectLst/>
                        </a:rPr>
                        <a:t>Inwoners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b="1" dirty="0">
                          <a:effectLst/>
                        </a:rPr>
                        <a:t>Wijze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b="1" dirty="0">
                          <a:effectLst/>
                        </a:rPr>
                        <a:t>Toelichting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985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1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Apeldoorn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600">
                          <a:effectLst/>
                        </a:rPr>
                        <a:t>160.000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Kosten en inkomsten op objectniveau inzichtelijk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600">
                          <a:effectLst/>
                        </a:rPr>
                        <a:t>2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Groningen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600">
                          <a:effectLst/>
                        </a:rPr>
                        <a:t>202.000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3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Almere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600" dirty="0">
                          <a:effectLst/>
                        </a:rPr>
                        <a:t>201.000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4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Enschede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158.000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product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Gesloten product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5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Oss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600">
                          <a:effectLst/>
                        </a:rPr>
                        <a:t>90.000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 dirty="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6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Tilburg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214.000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product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 dirty="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 dirty="0">
                          <a:effectLst/>
                        </a:rPr>
                        <a:t>7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Leiden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>
                          <a:effectLst/>
                        </a:rPr>
                        <a:t>124.000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Men wil naar één product toe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8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Amersfoort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600">
                          <a:effectLst/>
                        </a:rPr>
                        <a:t>155.000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Men wil naar één product toe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9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Arnhem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156.000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10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Eindhoven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600">
                          <a:effectLst/>
                        </a:rPr>
                        <a:t>227.000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600">
                          <a:effectLst/>
                        </a:rPr>
                        <a:t>11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Ede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114.000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product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Resultaat naar algemene middelen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501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600">
                          <a:effectLst/>
                        </a:rPr>
                        <a:t>12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Haarlem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158.000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product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Dienstgebouwen en parkeergarages eruit gehaald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367"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600">
                          <a:effectLst/>
                        </a:rPr>
                        <a:t>13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Den Haag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526.000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per 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Men wil naar een programma Vastgoed toe</a:t>
                      </a: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14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Utrecht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>
                          <a:effectLst/>
                        </a:rPr>
                        <a:t>339.000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programma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8086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15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Nijmegen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sz="1600">
                          <a:effectLst/>
                        </a:rPr>
                        <a:t>175.000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product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9692">
                <a:tc>
                  <a:txBody>
                    <a:bodyPr/>
                    <a:lstStyle/>
                    <a:p>
                      <a:pPr algn="r" rtl="0" fontAlgn="b"/>
                      <a:r>
                        <a:rPr lang="nl-NL" sz="1600">
                          <a:effectLst/>
                        </a:rPr>
                        <a:t>16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>
                          <a:effectLst/>
                        </a:rPr>
                        <a:t>Breda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600" dirty="0">
                          <a:effectLst/>
                        </a:rPr>
                        <a:t>182.000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600" dirty="0">
                          <a:effectLst/>
                        </a:rPr>
                        <a:t>meerdere producten</a:t>
                      </a:r>
                    </a:p>
                  </a:txBody>
                  <a:tcPr marL="13386" marR="13386" marT="8924" marB="8924" anchor="b"/>
                </a:tc>
                <a:tc>
                  <a:txBody>
                    <a:bodyPr/>
                    <a:lstStyle/>
                    <a:p>
                      <a:pPr rtl="0" fontAlgn="b"/>
                      <a:endParaRPr lang="nl-NL" sz="1600" dirty="0">
                        <a:effectLst/>
                      </a:endParaRPr>
                    </a:p>
                  </a:txBody>
                  <a:tcPr marL="13386" marR="13386" marT="8924" marB="8924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8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Nadere verdieping</a:t>
            </a:r>
          </a:p>
        </p:txBody>
      </p:sp>
      <p:pic>
        <p:nvPicPr>
          <p:cNvPr id="4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ijdelijke aanduiding voor inhoud 4"/>
          <p:cNvGraphicFramePr>
            <a:graphicFrameLocks/>
          </p:cNvGraphicFramePr>
          <p:nvPr>
            <p:extLst/>
          </p:nvPr>
        </p:nvGraphicFramePr>
        <p:xfrm>
          <a:off x="251520" y="2420888"/>
          <a:ext cx="8543800" cy="319760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84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58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0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Gemeente</a:t>
                      </a:r>
                      <a:endParaRPr lang="nl-NL" sz="1800" b="1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Begroting</a:t>
                      </a:r>
                      <a:endParaRPr lang="nl-NL" sz="1800" b="1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Type</a:t>
                      </a:r>
                      <a:endParaRPr lang="nl-NL" sz="1800" b="1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Reserves/ voorzieningen</a:t>
                      </a:r>
                      <a:endParaRPr lang="nl-NL" sz="1800" b="1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 err="1">
                          <a:effectLst/>
                        </a:rPr>
                        <a:t>Afschr</a:t>
                      </a:r>
                      <a:r>
                        <a:rPr lang="nl-NL" sz="1800" dirty="0">
                          <a:effectLst/>
                        </a:rPr>
                        <a:t>. methode</a:t>
                      </a:r>
                      <a:endParaRPr lang="nl-NL" sz="1800" b="1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Huurprijzen</a:t>
                      </a:r>
                      <a:endParaRPr lang="nl-NL" sz="1800" b="1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type</a:t>
                      </a:r>
                      <a:endParaRPr lang="nl-NL" sz="1800" b="1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Risico's </a:t>
                      </a:r>
                      <a:endParaRPr lang="nl-NL" sz="1800" b="1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852"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Almere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Programma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open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 err="1">
                          <a:effectLst/>
                        </a:rPr>
                        <a:t>ODH</a:t>
                      </a:r>
                      <a:r>
                        <a:rPr lang="nl-NL" sz="1800" baseline="0" dirty="0" err="1">
                          <a:effectLst/>
                        </a:rPr>
                        <a:t>Voorziening</a:t>
                      </a:r>
                      <a:endParaRPr lang="nl-NL" sz="1800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Annuïtair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 err="1">
                          <a:effectLst/>
                        </a:rPr>
                        <a:t>Kpdh</a:t>
                      </a:r>
                      <a:r>
                        <a:rPr lang="nl-NL" sz="1800" dirty="0">
                          <a:effectLst/>
                        </a:rPr>
                        <a:t> + </a:t>
                      </a:r>
                      <a:r>
                        <a:rPr lang="nl-NL" sz="1800" dirty="0" err="1">
                          <a:effectLst/>
                        </a:rPr>
                        <a:t>marktcfm</a:t>
                      </a:r>
                      <a:endParaRPr lang="nl-NL" sz="1800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DCF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Concern</a:t>
                      </a:r>
                    </a:p>
                  </a:txBody>
                  <a:tcPr marL="15123" marR="15123" marT="10082" marB="10082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717"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Ede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Product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open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Reserve en </a:t>
                      </a:r>
                      <a:r>
                        <a:rPr lang="nl-NL" sz="1800" dirty="0" err="1">
                          <a:effectLst/>
                        </a:rPr>
                        <a:t>ODHvoorziening</a:t>
                      </a:r>
                      <a:endParaRPr lang="nl-NL" sz="1800" dirty="0">
                        <a:effectLst/>
                      </a:endParaRP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Annuïtair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Kpdh + Marktcfm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DCF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VG + Concern</a:t>
                      </a:r>
                    </a:p>
                  </a:txBody>
                  <a:tcPr marL="15123" marR="15123" marT="10082" marB="10082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277"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Enschede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Product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gesloten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drie reserves + </a:t>
                      </a:r>
                      <a:r>
                        <a:rPr lang="nl-NL" sz="1800" dirty="0" err="1">
                          <a:effectLst/>
                        </a:rPr>
                        <a:t>ODHvoorz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Lineair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kpdh + Marktcfm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DCF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VG</a:t>
                      </a:r>
                    </a:p>
                  </a:txBody>
                  <a:tcPr marL="15123" marR="15123" marT="10082" marB="10082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970"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Haarlem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Product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niet kosten dekkend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Reserve Vastgoed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Lineair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kphd + Beleidsh + Marktcfm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>
                          <a:effectLst/>
                        </a:rPr>
                        <a:t>DCF</a:t>
                      </a:r>
                    </a:p>
                  </a:txBody>
                  <a:tcPr marL="15123" marR="15123" marT="10082" marB="10082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nl-NL" sz="1800" dirty="0">
                          <a:effectLst/>
                        </a:rPr>
                        <a:t>Concern</a:t>
                      </a:r>
                    </a:p>
                  </a:txBody>
                  <a:tcPr marL="15123" marR="15123" marT="10082" marB="10082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05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6778" y="274638"/>
            <a:ext cx="3830022" cy="3298378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Toelichting op het ontwikkelwerk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pic>
        <p:nvPicPr>
          <p:cNvPr id="5122" name="Picture 2" descr="De Vastgoedorganisatie - in wor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7" y="0"/>
            <a:ext cx="4854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6778" y="274638"/>
            <a:ext cx="3830022" cy="121014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Inhoud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9632" y="6037560"/>
            <a:ext cx="719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 </a:t>
            </a:r>
            <a:endParaRPr lang="nl-NL" sz="24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076056" y="1353090"/>
            <a:ext cx="3816424" cy="514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Stand in het land</a:t>
            </a:r>
          </a:p>
          <a:p>
            <a:pPr marL="0" indent="0">
              <a:buNone/>
            </a:pPr>
            <a:r>
              <a:rPr lang="en-US" dirty="0" err="1"/>
              <a:t>Ontwikkelingen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Verbeterpunten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rolmodellen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Rolopvattingen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formatie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Handige</a:t>
            </a:r>
            <a:r>
              <a:rPr lang="en-US" dirty="0"/>
              <a:t> tools</a:t>
            </a:r>
          </a:p>
        </p:txBody>
      </p:sp>
      <p:pic>
        <p:nvPicPr>
          <p:cNvPr id="5122" name="Picture 2" descr="De Vastgoedorganisatie - in wor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7" y="0"/>
            <a:ext cx="4854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6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Rolmodel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t="22946" r="48154" b="11151"/>
          <a:stretch/>
        </p:blipFill>
        <p:spPr bwMode="auto">
          <a:xfrm>
            <a:off x="395535" y="1484784"/>
            <a:ext cx="367006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21896" r="48262" b="11393"/>
          <a:stretch/>
        </p:blipFill>
        <p:spPr bwMode="auto">
          <a:xfrm>
            <a:off x="4653463" y="1484784"/>
            <a:ext cx="359999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453462" y="3861048"/>
            <a:ext cx="1502914" cy="1502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079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4859" y="4037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Betrokkenen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467544" y="1353089"/>
            <a:ext cx="7920880" cy="4308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/>
              <a:t>Regio-gemeenten</a:t>
            </a:r>
            <a:r>
              <a:rPr lang="en-US" sz="9600" dirty="0"/>
              <a:t> (quick scan)</a:t>
            </a:r>
          </a:p>
          <a:p>
            <a:r>
              <a:rPr lang="en-US" sz="9600" dirty="0" err="1"/>
              <a:t>Bouwstenen-netwerken</a:t>
            </a:r>
            <a:endParaRPr lang="en-US" sz="9600" dirty="0"/>
          </a:p>
          <a:p>
            <a:r>
              <a:rPr lang="en-US" sz="9600" dirty="0"/>
              <a:t>Chefs </a:t>
            </a:r>
            <a:r>
              <a:rPr lang="en-US" sz="9600" dirty="0" err="1"/>
              <a:t>o.a</a:t>
            </a:r>
            <a:r>
              <a:rPr lang="en-US" sz="9600" dirty="0"/>
              <a:t>. Ad van de </a:t>
            </a:r>
            <a:r>
              <a:rPr lang="en-US" sz="9600" dirty="0" err="1"/>
              <a:t>Gevel</a:t>
            </a:r>
            <a:r>
              <a:rPr lang="en-US" sz="9600" dirty="0"/>
              <a:t> (Tilburg), Harry Tim (Leiden) </a:t>
            </a:r>
            <a:r>
              <a:rPr lang="en-US" sz="9600" dirty="0" err="1"/>
              <a:t>en</a:t>
            </a:r>
            <a:r>
              <a:rPr lang="en-US" sz="9600" dirty="0"/>
              <a:t> Jan </a:t>
            </a:r>
            <a:r>
              <a:rPr lang="en-US" sz="9600" dirty="0" err="1"/>
              <a:t>Kappers</a:t>
            </a:r>
            <a:r>
              <a:rPr lang="en-US" sz="9600" dirty="0"/>
              <a:t> (Haarlem)</a:t>
            </a:r>
          </a:p>
          <a:p>
            <a:r>
              <a:rPr lang="en-US" sz="9600" dirty="0"/>
              <a:t>Bureau’s </a:t>
            </a:r>
            <a:r>
              <a:rPr lang="en-US" sz="9600" dirty="0" err="1"/>
              <a:t>o.a</a:t>
            </a:r>
            <a:r>
              <a:rPr lang="en-US" sz="9600" dirty="0"/>
              <a:t>. </a:t>
            </a:r>
            <a:r>
              <a:rPr lang="en-US" sz="9600" dirty="0" err="1"/>
              <a:t>Rinald</a:t>
            </a:r>
            <a:r>
              <a:rPr lang="en-US" sz="9600" dirty="0"/>
              <a:t> van de </a:t>
            </a:r>
            <a:r>
              <a:rPr lang="en-US" sz="9600" dirty="0" err="1"/>
              <a:t>Wal</a:t>
            </a:r>
            <a:r>
              <a:rPr lang="en-US" sz="9600" dirty="0"/>
              <a:t> (</a:t>
            </a:r>
            <a:r>
              <a:rPr lang="en-US" sz="9600" dirty="0" err="1"/>
              <a:t>bbn</a:t>
            </a:r>
            <a:r>
              <a:rPr lang="en-US" sz="9600" dirty="0"/>
              <a:t>), Peter </a:t>
            </a:r>
            <a:r>
              <a:rPr lang="en-US" sz="9600" dirty="0" err="1"/>
              <a:t>Broer</a:t>
            </a:r>
            <a:r>
              <a:rPr lang="en-US" sz="9600" dirty="0"/>
              <a:t> (</a:t>
            </a:r>
            <a:r>
              <a:rPr lang="en-US" sz="9600" dirty="0" err="1"/>
              <a:t>Metafoor</a:t>
            </a:r>
            <a:r>
              <a:rPr lang="en-US" sz="9600" dirty="0"/>
              <a:t>), Walter </a:t>
            </a:r>
            <a:r>
              <a:rPr lang="en-US" sz="9600" dirty="0" err="1"/>
              <a:t>Rozendaal</a:t>
            </a:r>
            <a:r>
              <a:rPr lang="en-US" sz="9600" dirty="0"/>
              <a:t> (IVGM)</a:t>
            </a:r>
          </a:p>
          <a:p>
            <a:r>
              <a:rPr lang="en-US" sz="9600" dirty="0" err="1"/>
              <a:t>Deskundigen</a:t>
            </a:r>
            <a:r>
              <a:rPr lang="en-US" sz="9600" dirty="0"/>
              <a:t> op het </a:t>
            </a:r>
            <a:r>
              <a:rPr lang="en-US" sz="9600" dirty="0" err="1"/>
              <a:t>gebied</a:t>
            </a:r>
            <a:r>
              <a:rPr lang="en-US" sz="9600" dirty="0"/>
              <a:t> van </a:t>
            </a:r>
            <a:r>
              <a:rPr lang="en-US" sz="9600" dirty="0" err="1"/>
              <a:t>organisatie</a:t>
            </a:r>
            <a:r>
              <a:rPr lang="en-US" sz="9600" dirty="0"/>
              <a:t> </a:t>
            </a:r>
            <a:r>
              <a:rPr lang="en-US" sz="9600" dirty="0" err="1"/>
              <a:t>en</a:t>
            </a:r>
            <a:r>
              <a:rPr lang="en-US" sz="9600" dirty="0"/>
              <a:t> HRM </a:t>
            </a:r>
            <a:r>
              <a:rPr lang="en-US" sz="9600" dirty="0" err="1"/>
              <a:t>o.a</a:t>
            </a:r>
            <a:r>
              <a:rPr lang="en-US" sz="9600" dirty="0"/>
              <a:t>. TG</a:t>
            </a:r>
          </a:p>
          <a:p>
            <a:r>
              <a:rPr lang="en-US" sz="9600" dirty="0"/>
              <a:t>Financiers; partners </a:t>
            </a:r>
            <a:r>
              <a:rPr lang="en-US" sz="9600" dirty="0" err="1"/>
              <a:t>en</a:t>
            </a:r>
            <a:r>
              <a:rPr lang="en-US" sz="9600" dirty="0"/>
              <a:t> </a:t>
            </a:r>
            <a:r>
              <a:rPr lang="en-US" sz="9600" dirty="0" err="1"/>
              <a:t>AenOfonds</a:t>
            </a:r>
            <a:endParaRPr lang="en-US" sz="9600" dirty="0"/>
          </a:p>
          <a:p>
            <a:r>
              <a:rPr lang="en-US" sz="9600" dirty="0" err="1"/>
              <a:t>Ondersteuning</a:t>
            </a:r>
            <a:r>
              <a:rPr lang="en-US" sz="9600" dirty="0"/>
              <a:t> door Jeffrey de </a:t>
            </a:r>
            <a:r>
              <a:rPr lang="en-US" sz="9600" dirty="0" err="1"/>
              <a:t>Bruijn</a:t>
            </a:r>
            <a:r>
              <a:rPr lang="en-US" sz="9600" dirty="0"/>
              <a:t> (TG)</a:t>
            </a:r>
          </a:p>
          <a:p>
            <a:r>
              <a:rPr lang="en-US" sz="9600" dirty="0" err="1"/>
              <a:t>Algemene</a:t>
            </a:r>
            <a:r>
              <a:rPr lang="en-US" sz="9600" dirty="0"/>
              <a:t> </a:t>
            </a:r>
            <a:r>
              <a:rPr lang="en-US" sz="9600" dirty="0" err="1"/>
              <a:t>coordinatie</a:t>
            </a:r>
            <a:r>
              <a:rPr lang="en-US" sz="9600" dirty="0"/>
              <a:t> door </a:t>
            </a:r>
            <a:r>
              <a:rPr lang="en-US" sz="9600" dirty="0" err="1"/>
              <a:t>Bouwstenen</a:t>
            </a:r>
            <a:endParaRPr lang="nl-NL" sz="9600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8" name="Afbeelding 7" descr="C:\Users\Ingrid de Moel\AppData\Local\Microsoft\Windows\INetCache\Content.Word\Maatschappelijk vastgoed in de etal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84" y="4869160"/>
            <a:ext cx="4166235" cy="188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098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 in land;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algemeen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80E19E78-610D-4C56-9115-4CE20234A6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20" t="315" r="7675" b="80360"/>
          <a:stretch/>
        </p:blipFill>
        <p:spPr>
          <a:xfrm>
            <a:off x="3520010" y="5805264"/>
            <a:ext cx="1776845" cy="871147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AF5C8550-77BD-4DE4-87F2-BA2910915C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63" t="29215" r="1" b="36599"/>
          <a:stretch/>
        </p:blipFill>
        <p:spPr>
          <a:xfrm>
            <a:off x="395536" y="5034556"/>
            <a:ext cx="2326528" cy="174442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D28FFE6B-E6E7-48F9-AEDD-084019EBFD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78" t="10215" r="46602" b="25474"/>
          <a:stretch/>
        </p:blipFill>
        <p:spPr>
          <a:xfrm>
            <a:off x="6191376" y="4869160"/>
            <a:ext cx="1588189" cy="180725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AED0B408-B0FD-46EA-A112-29630FA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859" t="76986" r="5458" b="9786"/>
          <a:stretch/>
        </p:blipFill>
        <p:spPr>
          <a:xfrm>
            <a:off x="3580370" y="5080610"/>
            <a:ext cx="1226327" cy="59487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="" xmlns:a16="http://schemas.microsoft.com/office/drawing/2014/main" id="{C2AA5868-B2F9-4AEC-ABA1-989F778783E0}"/>
              </a:ext>
            </a:extLst>
          </p:cNvPr>
          <p:cNvGrpSpPr/>
          <p:nvPr/>
        </p:nvGrpSpPr>
        <p:grpSpPr>
          <a:xfrm>
            <a:off x="408112" y="1512169"/>
            <a:ext cx="6756176" cy="2924943"/>
            <a:chOff x="0" y="0"/>
            <a:chExt cx="5768340" cy="2293620"/>
          </a:xfrm>
        </p:grpSpPr>
        <p:pic>
          <p:nvPicPr>
            <p:cNvPr id="17" name="Picture 7">
              <a:extLst>
                <a:ext uri="{FF2B5EF4-FFF2-40B4-BE49-F238E27FC236}">
                  <a16:creationId xmlns="" xmlns:a16="http://schemas.microsoft.com/office/drawing/2014/main" id="{D8A40854-2E16-4565-B17E-CDC67A388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93" b="7230"/>
            <a:stretch/>
          </p:blipFill>
          <p:spPr bwMode="auto">
            <a:xfrm>
              <a:off x="0" y="0"/>
              <a:ext cx="4511040" cy="2164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">
              <a:extLst>
                <a:ext uri="{FF2B5EF4-FFF2-40B4-BE49-F238E27FC236}">
                  <a16:creationId xmlns="" xmlns:a16="http://schemas.microsoft.com/office/drawing/2014/main" id="{D6B67A77-424A-45EE-AECB-D52D47C6C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16" t="35960" b="33131"/>
            <a:stretch/>
          </p:blipFill>
          <p:spPr bwMode="auto">
            <a:xfrm>
              <a:off x="4450080" y="548640"/>
              <a:ext cx="1318260" cy="11658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="" xmlns:a16="http://schemas.microsoft.com/office/drawing/2014/main" id="{CA9FFEBA-C442-4B73-AAFF-4C12CAB66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1" t="92729" r="29631" b="3230"/>
            <a:stretch/>
          </p:blipFill>
          <p:spPr bwMode="auto">
            <a:xfrm>
              <a:off x="640080" y="2141220"/>
              <a:ext cx="336804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92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33265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wat? 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bouwstenen.nl/fileswijkplaats/images/Kapstokschema_2016.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36" y="1916832"/>
            <a:ext cx="4267200" cy="41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11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 in land;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Gebruiker\Google Drive\Bouwstenen\Ontwikkelwerk\Quick scan; VGM in ontwikkeling\Afbeeldingen quick scan\Processen en organisatie (gemeenten) zonder name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6047"/>
          <a:stretch/>
        </p:blipFill>
        <p:spPr bwMode="auto">
          <a:xfrm>
            <a:off x="1334621" y="1353089"/>
            <a:ext cx="6909787" cy="239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bruiker\Google Drive\Bouwstenen\Ontwikkelwerk\Quick scan; VGM in ontwikkeling\Afbeeldingen quick scan\processen en organisatie (onderwijs) zonder nam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83" y="4221088"/>
            <a:ext cx="6448535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C089DABC-ED97-42E8-9BCE-6C0614C49067}"/>
              </a:ext>
            </a:extLst>
          </p:cNvPr>
          <p:cNvSpPr txBox="1"/>
          <p:nvPr/>
        </p:nvSpPr>
        <p:spPr>
          <a:xfrm>
            <a:off x="130223" y="2996952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Gemeenten</a:t>
            </a:r>
            <a:r>
              <a:rPr lang="nl-NL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672BF23F-FD4B-431D-803A-A305A4BB5876}"/>
              </a:ext>
            </a:extLst>
          </p:cNvPr>
          <p:cNvSpPr txBox="1"/>
          <p:nvPr/>
        </p:nvSpPr>
        <p:spPr>
          <a:xfrm>
            <a:off x="130223" y="587727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Scholen</a:t>
            </a:r>
            <a:r>
              <a:rPr lang="nl-NL" dirty="0"/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02E570D7-559D-454F-AA79-BF90DF1372B3}"/>
              </a:ext>
            </a:extLst>
          </p:cNvPr>
          <p:cNvSpPr txBox="1"/>
          <p:nvPr/>
        </p:nvSpPr>
        <p:spPr>
          <a:xfrm>
            <a:off x="2483768" y="374869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klein</a:t>
            </a:r>
            <a:endParaRPr lang="en-US" sz="1600" dirty="0"/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DAB85925-CC56-4920-A6CF-D5F47E4571CD}"/>
              </a:ext>
            </a:extLst>
          </p:cNvPr>
          <p:cNvSpPr txBox="1"/>
          <p:nvPr/>
        </p:nvSpPr>
        <p:spPr>
          <a:xfrm>
            <a:off x="4802567" y="3748698"/>
            <a:ext cx="125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middelgroot</a:t>
            </a:r>
            <a:endParaRPr lang="en-US" sz="1600" dirty="0"/>
          </a:p>
        </p:txBody>
      </p:sp>
      <p:sp>
        <p:nvSpPr>
          <p:cNvPr id="13" name="Tekstvak 12">
            <a:extLst>
              <a:ext uri="{FF2B5EF4-FFF2-40B4-BE49-F238E27FC236}">
                <a16:creationId xmlns="" xmlns:a16="http://schemas.microsoft.com/office/drawing/2014/main" id="{61232DE4-A6D6-4237-9454-FC19B61D89F9}"/>
              </a:ext>
            </a:extLst>
          </p:cNvPr>
          <p:cNvSpPr txBox="1"/>
          <p:nvPr/>
        </p:nvSpPr>
        <p:spPr>
          <a:xfrm>
            <a:off x="7140361" y="3748698"/>
            <a:ext cx="84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groot</a:t>
            </a:r>
            <a:endParaRPr lang="en-US" sz="1600" dirty="0"/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2320BF5D-69A8-440A-9CAC-7650ADF90D11}"/>
              </a:ext>
            </a:extLst>
          </p:cNvPr>
          <p:cNvSpPr txBox="1"/>
          <p:nvPr/>
        </p:nvSpPr>
        <p:spPr>
          <a:xfrm>
            <a:off x="2508319" y="649186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klein</a:t>
            </a:r>
            <a:endParaRPr lang="en-US" sz="1600" dirty="0"/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4E6BA147-545D-43EA-BB16-206E91A34D7A}"/>
              </a:ext>
            </a:extLst>
          </p:cNvPr>
          <p:cNvSpPr txBox="1"/>
          <p:nvPr/>
        </p:nvSpPr>
        <p:spPr>
          <a:xfrm>
            <a:off x="4827118" y="6491863"/>
            <a:ext cx="125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middelgroot</a:t>
            </a:r>
            <a:endParaRPr lang="en-US" sz="1600" dirty="0"/>
          </a:p>
        </p:txBody>
      </p:sp>
      <p:sp>
        <p:nvSpPr>
          <p:cNvPr id="16" name="Tekstvak 15">
            <a:extLst>
              <a:ext uri="{FF2B5EF4-FFF2-40B4-BE49-F238E27FC236}">
                <a16:creationId xmlns="" xmlns:a16="http://schemas.microsoft.com/office/drawing/2014/main" id="{612DB51E-ABB4-4D9A-8B45-7C8A88DCC7D2}"/>
              </a:ext>
            </a:extLst>
          </p:cNvPr>
          <p:cNvSpPr txBox="1"/>
          <p:nvPr/>
        </p:nvSpPr>
        <p:spPr>
          <a:xfrm>
            <a:off x="7164912" y="6491863"/>
            <a:ext cx="84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groot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870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 in land;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cultuur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0223" y="2996952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Gemeenten</a:t>
            </a:r>
            <a:r>
              <a:rPr lang="nl-NL" dirty="0"/>
              <a:t>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0223" y="587727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Scholen</a:t>
            </a:r>
            <a:r>
              <a:rPr lang="nl-NL" dirty="0"/>
              <a:t> </a:t>
            </a:r>
          </a:p>
        </p:txBody>
      </p:sp>
      <p:pic>
        <p:nvPicPr>
          <p:cNvPr id="2050" name="Picture 2" descr="C:\Users\Gebruiker\Google Drive\Bouwstenen\Ontwikkelwerk\Quick scan; VGM in ontwikkeling\Afbeeldingen quick scan\Mensen en cultuur (gemeenten) zonder nam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8014"/>
          <a:stretch/>
        </p:blipFill>
        <p:spPr bwMode="auto">
          <a:xfrm>
            <a:off x="1475656" y="1412776"/>
            <a:ext cx="6794648" cy="23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Gebruiker\Google Drive\Bouwstenen\Ontwikkelwerk\Quick scan; VGM in ontwikkeling\Afbeeldingen quick scan\Mensen en cultuur (onderwijs) zonder nam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6659036" cy="24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6F68099F-01DF-4599-82AD-E53D6AB4C7DC}"/>
              </a:ext>
            </a:extLst>
          </p:cNvPr>
          <p:cNvSpPr txBox="1"/>
          <p:nvPr/>
        </p:nvSpPr>
        <p:spPr>
          <a:xfrm>
            <a:off x="2508319" y="649186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klein</a:t>
            </a:r>
            <a:endParaRPr lang="en-US" sz="1600" dirty="0"/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D3B91372-1DC0-4A4F-942F-0C7DCAAC9146}"/>
              </a:ext>
            </a:extLst>
          </p:cNvPr>
          <p:cNvSpPr txBox="1"/>
          <p:nvPr/>
        </p:nvSpPr>
        <p:spPr>
          <a:xfrm>
            <a:off x="4827118" y="6491863"/>
            <a:ext cx="125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middelgroot</a:t>
            </a:r>
            <a:endParaRPr lang="en-US" sz="1600" dirty="0"/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8B4577B2-9B19-47D4-BA66-EF4A6EF76E62}"/>
              </a:ext>
            </a:extLst>
          </p:cNvPr>
          <p:cNvSpPr txBox="1"/>
          <p:nvPr/>
        </p:nvSpPr>
        <p:spPr>
          <a:xfrm>
            <a:off x="7164912" y="6491863"/>
            <a:ext cx="84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groot</a:t>
            </a:r>
            <a:endParaRPr lang="en-US" sz="1600" dirty="0"/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E0BA50E2-90A7-4141-8587-1458A93F9714}"/>
              </a:ext>
            </a:extLst>
          </p:cNvPr>
          <p:cNvSpPr txBox="1"/>
          <p:nvPr/>
        </p:nvSpPr>
        <p:spPr>
          <a:xfrm>
            <a:off x="2483768" y="374869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klein</a:t>
            </a:r>
            <a:endParaRPr lang="en-US" sz="1600" dirty="0"/>
          </a:p>
        </p:txBody>
      </p:sp>
      <p:sp>
        <p:nvSpPr>
          <p:cNvPr id="13" name="Tekstvak 12">
            <a:extLst>
              <a:ext uri="{FF2B5EF4-FFF2-40B4-BE49-F238E27FC236}">
                <a16:creationId xmlns="" xmlns:a16="http://schemas.microsoft.com/office/drawing/2014/main" id="{099726D1-BA3A-419C-A3DD-463B5B2A8BFA}"/>
              </a:ext>
            </a:extLst>
          </p:cNvPr>
          <p:cNvSpPr txBox="1"/>
          <p:nvPr/>
        </p:nvSpPr>
        <p:spPr>
          <a:xfrm>
            <a:off x="4802567" y="3748698"/>
            <a:ext cx="125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middelgroot</a:t>
            </a:r>
            <a:endParaRPr lang="en-US" sz="1600" dirty="0"/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F3AED515-BE3D-4F97-A882-81E5B29A7E19}"/>
              </a:ext>
            </a:extLst>
          </p:cNvPr>
          <p:cNvSpPr txBox="1"/>
          <p:nvPr/>
        </p:nvSpPr>
        <p:spPr>
          <a:xfrm>
            <a:off x="7140361" y="3748698"/>
            <a:ext cx="84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groot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7060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Aanhaakpunten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verbetering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9F504C57-FBFB-4093-980E-3F41603223BF}"/>
              </a:ext>
            </a:extLst>
          </p:cNvPr>
          <p:cNvSpPr txBox="1"/>
          <p:nvPr/>
        </p:nvSpPr>
        <p:spPr>
          <a:xfrm>
            <a:off x="611560" y="1700808"/>
            <a:ext cx="75608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Processen &amp; organisatie</a:t>
            </a:r>
          </a:p>
          <a:p>
            <a:r>
              <a:rPr lang="nl-NL" sz="2400" dirty="0"/>
              <a:t>Gecentraliseerde en heldere processen: en nu?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Prioriteren en doorleven van processen en verantwoordelijkheden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Organisatievorm optimaliseren voor de meeste </a:t>
            </a:r>
            <a:r>
              <a:rPr lang="nl-NL" sz="2400" dirty="0" err="1"/>
              <a:t>waardecreatie</a:t>
            </a:r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Mensen &amp; cultuur</a:t>
            </a:r>
          </a:p>
          <a:p>
            <a:r>
              <a:rPr lang="nl-NL" sz="2400" dirty="0"/>
              <a:t>Hogere professionaliteit vraagt andere competenties en meer 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Specialisten en alleskunners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Zakelijkere houding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Hogere integratie met de rest van de gemeente</a:t>
            </a:r>
          </a:p>
        </p:txBody>
      </p:sp>
    </p:spTree>
    <p:extLst>
      <p:ext uri="{BB962C8B-B14F-4D97-AF65-F5344CB8AC3E}">
        <p14:creationId xmlns:p14="http://schemas.microsoft.com/office/powerpoint/2010/main" val="349087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4859" y="4037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 de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benodigde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formatie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561" y="170080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Anders dan de onderzoeken tot nog toe: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gaan we niet uit van de huidige functies en organisatie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maar van een referentieportefeuille die bij normaal beheer een bepaalde </a:t>
            </a:r>
            <a:r>
              <a:rPr lang="nl-NL" sz="2400" dirty="0" err="1"/>
              <a:t>workload</a:t>
            </a:r>
            <a:r>
              <a:rPr lang="nl-NL" sz="2400" dirty="0"/>
              <a:t> oplevert. </a:t>
            </a:r>
          </a:p>
        </p:txBody>
      </p:sp>
    </p:spTree>
    <p:extLst>
      <p:ext uri="{BB962C8B-B14F-4D97-AF65-F5344CB8AC3E}">
        <p14:creationId xmlns:p14="http://schemas.microsoft.com/office/powerpoint/2010/main" val="510590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4859" y="4037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Referentieportefeuilles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539552" y="1628800"/>
            <a:ext cx="7621996" cy="4705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Uitgangpunten</a:t>
            </a:r>
            <a:r>
              <a:rPr lang="en-US" dirty="0"/>
              <a:t>:</a:t>
            </a:r>
          </a:p>
          <a:p>
            <a:r>
              <a:rPr lang="en-US" dirty="0" err="1"/>
              <a:t>Herkenbaar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/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objecten</a:t>
            </a:r>
            <a:endParaRPr lang="en-US" dirty="0"/>
          </a:p>
          <a:p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minder relevant </a:t>
            </a:r>
            <a:r>
              <a:rPr lang="en-US" dirty="0" err="1"/>
              <a:t>voor</a:t>
            </a:r>
            <a:r>
              <a:rPr lang="en-US" dirty="0"/>
              <a:t> workload</a:t>
            </a:r>
          </a:p>
          <a:p>
            <a:r>
              <a:rPr lang="en-US" dirty="0" err="1"/>
              <a:t>Referentie</a:t>
            </a:r>
            <a:r>
              <a:rPr lang="en-US" dirty="0"/>
              <a:t> BVO (</a:t>
            </a:r>
            <a:r>
              <a:rPr lang="en-US" dirty="0" err="1"/>
              <a:t>noemen</a:t>
            </a:r>
            <a:r>
              <a:rPr lang="en-US" dirty="0"/>
              <a:t>?)</a:t>
            </a:r>
          </a:p>
          <a:p>
            <a:r>
              <a:rPr lang="en-US" dirty="0" err="1"/>
              <a:t>Referentie</a:t>
            </a:r>
            <a:r>
              <a:rPr lang="en-US" dirty="0"/>
              <a:t> </a:t>
            </a:r>
            <a:r>
              <a:rPr lang="en-US" dirty="0" err="1"/>
              <a:t>inwoners</a:t>
            </a:r>
            <a:r>
              <a:rPr lang="en-US" dirty="0"/>
              <a:t>  (</a:t>
            </a:r>
            <a:r>
              <a:rPr lang="en-US" dirty="0" err="1"/>
              <a:t>noemen</a:t>
            </a:r>
            <a:r>
              <a:rPr lang="en-US" dirty="0"/>
              <a:t>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Gemeente</a:t>
            </a:r>
            <a:r>
              <a:rPr lang="en-US" dirty="0"/>
              <a:t> A, B, C, D </a:t>
            </a:r>
            <a:r>
              <a:rPr lang="en-US" dirty="0" err="1"/>
              <a:t>en</a:t>
            </a:r>
            <a:r>
              <a:rPr lang="en-US" dirty="0"/>
              <a:t> E;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……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9966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4859" y="4037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formatie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539552" y="1628800"/>
            <a:ext cx="7621996" cy="470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Uitgangpunten</a:t>
            </a:r>
            <a:r>
              <a:rPr lang="en-US" dirty="0"/>
              <a:t>:</a:t>
            </a:r>
          </a:p>
          <a:p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taakuitvoering</a:t>
            </a:r>
            <a:endParaRPr lang="en-US" dirty="0"/>
          </a:p>
          <a:p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uitbesteding</a:t>
            </a:r>
            <a:endParaRPr lang="en-US" dirty="0"/>
          </a:p>
          <a:p>
            <a:r>
              <a:rPr lang="en-US" dirty="0" err="1"/>
              <a:t>Deskundig</a:t>
            </a:r>
            <a:r>
              <a:rPr lang="en-US" dirty="0"/>
              <a:t> </a:t>
            </a:r>
            <a:r>
              <a:rPr lang="en-US" dirty="0" err="1"/>
              <a:t>personeel</a:t>
            </a:r>
            <a:endParaRPr lang="en-US" dirty="0"/>
          </a:p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georganiseerd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7975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33265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Bespreking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terugkoppeling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39552" y="1353089"/>
            <a:ext cx="33123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Herkenbaar?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Ingevuld?</a:t>
            </a:r>
          </a:p>
          <a:p>
            <a:endParaRPr lang="nl-NL" sz="2800" dirty="0"/>
          </a:p>
          <a:p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Picture 2" descr="https://media.licdn.com/mpr/mpr/AAEAAQAAAAAAAAl0AAAAJDFlYzBiNWVhLWRjMDktNGY3ZS1iN2EwLTczMGJjNDc4MTViZ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01692"/>
            <a:ext cx="5625678" cy="32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11960" y="1353089"/>
            <a:ext cx="4041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Formatie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Herkenbaar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Verschil huidige en gewenste formatie </a:t>
            </a:r>
          </a:p>
        </p:txBody>
      </p:sp>
    </p:spTree>
    <p:extLst>
      <p:ext uri="{BB962C8B-B14F-4D97-AF65-F5344CB8AC3E}">
        <p14:creationId xmlns:p14="http://schemas.microsoft.com/office/powerpoint/2010/main" val="2541890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4859" y="40373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Rolopvatting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2084850" cy="29690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573000"/>
            <a:ext cx="6561783" cy="37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087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Vervolg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547664" y="5940062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dirty="0"/>
              <a:t> </a:t>
            </a:r>
            <a:r>
              <a:rPr lang="nl-NL" altLang="nl-NL" sz="3200" b="1" dirty="0"/>
              <a:t>Wel thuis en tot ziens! </a:t>
            </a:r>
            <a:endParaRPr lang="nl-NL" sz="3200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464705" y="1772816"/>
            <a:ext cx="55446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Tips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</a:p>
          <a:p>
            <a:r>
              <a:rPr lang="en-US" dirty="0" err="1"/>
              <a:t>Najaarsbijeenkomst</a:t>
            </a:r>
            <a:endParaRPr lang="en-US" dirty="0"/>
          </a:p>
          <a:p>
            <a:r>
              <a:rPr lang="en-US" dirty="0" err="1"/>
              <a:t>Programma</a:t>
            </a:r>
            <a:endParaRPr lang="en-US" dirty="0"/>
          </a:p>
          <a:p>
            <a:r>
              <a:rPr lang="en-US" dirty="0" err="1"/>
              <a:t>Uitnodiging</a:t>
            </a:r>
            <a:r>
              <a:rPr lang="en-US" dirty="0"/>
              <a:t> </a:t>
            </a:r>
            <a:r>
              <a:rPr lang="en-US" dirty="0" err="1"/>
              <a:t>wethouders</a:t>
            </a:r>
            <a:endParaRPr lang="en-US" dirty="0"/>
          </a:p>
          <a:p>
            <a:r>
              <a:rPr lang="en-US" dirty="0" err="1"/>
              <a:t>Inplannen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2018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7" y="1297558"/>
            <a:ext cx="2213454" cy="45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712879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>
                <a:solidFill>
                  <a:srgbClr val="C75F09"/>
                </a:solidFill>
              </a:rPr>
              <a:t>     Ontwikkelingen in Rotterdam</a:t>
            </a:r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6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95537" y="5373216"/>
            <a:ext cx="7857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000" dirty="0"/>
              <a:t>Paulien Tanja, hoofd stedelijk team gemeentelijk vastgoedbedrijf Rotterdam</a:t>
            </a:r>
            <a:endParaRPr lang="nl-NL" sz="3000" dirty="0"/>
          </a:p>
        </p:txBody>
      </p:sp>
      <p:pic>
        <p:nvPicPr>
          <p:cNvPr id="2050" name="Picture 2" descr="Paulien Tanja: Een gezond portie Friese ambiti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9018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5148064" y="3645024"/>
            <a:ext cx="388843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Re-</a:t>
            </a:r>
            <a:r>
              <a:rPr lang="en-US" sz="2400" dirty="0" err="1"/>
              <a:t>organisaties</a:t>
            </a:r>
            <a:endParaRPr lang="en-US" sz="2400" dirty="0"/>
          </a:p>
          <a:p>
            <a:r>
              <a:rPr lang="en-US" sz="2400" dirty="0" err="1"/>
              <a:t>Incidenten</a:t>
            </a:r>
            <a:endParaRPr lang="en-US" sz="2400" dirty="0"/>
          </a:p>
          <a:p>
            <a:r>
              <a:rPr lang="en-US" sz="2400" dirty="0" err="1"/>
              <a:t>Rekenkameronderzoek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57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Maatschappelijk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Vastgoed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2017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3779912" y="1866547"/>
            <a:ext cx="5400600" cy="443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De </a:t>
            </a:r>
            <a:r>
              <a:rPr lang="en-US" sz="1900" dirty="0" err="1"/>
              <a:t>goede</a:t>
            </a:r>
            <a:r>
              <a:rPr lang="en-US" sz="1900" dirty="0"/>
              <a:t> </a:t>
            </a:r>
            <a:r>
              <a:rPr lang="en-US" sz="1900" dirty="0" err="1"/>
              <a:t>dingen</a:t>
            </a:r>
            <a:r>
              <a:rPr lang="en-US" sz="1900" dirty="0"/>
              <a:t>, </a:t>
            </a:r>
            <a:r>
              <a:rPr lang="en-US" sz="1900" dirty="0" err="1"/>
              <a:t>goed</a:t>
            </a:r>
            <a:r>
              <a:rPr lang="en-US" sz="1900" dirty="0"/>
              <a:t> </a:t>
            </a:r>
            <a:r>
              <a:rPr lang="en-US" sz="1900" dirty="0" err="1"/>
              <a:t>doen</a:t>
            </a:r>
            <a:endParaRPr lang="nl-NL" sz="1900" dirty="0"/>
          </a:p>
          <a:p>
            <a:pPr marL="0" indent="0">
              <a:buNone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Vastgoed</a:t>
            </a:r>
            <a:r>
              <a:rPr lang="en-US" sz="1900" dirty="0"/>
              <a:t> met </a:t>
            </a:r>
            <a:r>
              <a:rPr lang="en-US" sz="1900" dirty="0" err="1"/>
              <a:t>beleid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Goed</a:t>
            </a:r>
            <a:r>
              <a:rPr lang="en-US" sz="1900" dirty="0"/>
              <a:t> </a:t>
            </a:r>
            <a:r>
              <a:rPr lang="en-US" sz="1900" dirty="0" err="1"/>
              <a:t>gebruik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 err="1"/>
              <a:t>Gewenste</a:t>
            </a:r>
            <a:r>
              <a:rPr lang="en-US" sz="1900" dirty="0"/>
              <a:t> </a:t>
            </a:r>
            <a:r>
              <a:rPr lang="en-US" sz="1900" dirty="0" err="1"/>
              <a:t>conditie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Steeds </a:t>
            </a:r>
            <a:r>
              <a:rPr lang="en-US" sz="1900" dirty="0" err="1"/>
              <a:t>beter</a:t>
            </a:r>
            <a:endParaRPr lang="en-US" sz="19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err="1"/>
              <a:t>Organisatie</a:t>
            </a:r>
            <a:r>
              <a:rPr lang="en-US" sz="3300" dirty="0"/>
              <a:t>, </a:t>
            </a:r>
            <a:r>
              <a:rPr lang="en-US" sz="3300" dirty="0" err="1"/>
              <a:t>rollen</a:t>
            </a:r>
            <a:r>
              <a:rPr lang="en-US" sz="3300" dirty="0"/>
              <a:t>, </a:t>
            </a:r>
            <a:r>
              <a:rPr lang="en-US" sz="3300" dirty="0" err="1"/>
              <a:t>profielen</a:t>
            </a:r>
            <a:endParaRPr lang="en-US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0" y="1866547"/>
            <a:ext cx="3113846" cy="4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8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Spelregels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vastgoedmanagment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115617" y="5805264"/>
            <a:ext cx="745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Regel 1 totale plaat = gericht op maatschappelijke waarde</a:t>
            </a:r>
          </a:p>
          <a:p>
            <a:r>
              <a:rPr lang="nl-NL" sz="2400" dirty="0"/>
              <a:t>Regel 1 bij elke bol = dat er iemand van is</a:t>
            </a:r>
          </a:p>
        </p:txBody>
      </p:sp>
      <p:pic>
        <p:nvPicPr>
          <p:cNvPr id="8" name="Picture 2" descr="http://www.bouwstenen.nl/fileswijkplaats/images/Kapstokschema_2016.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409"/>
            <a:ext cx="4267200" cy="41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3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Ontwikkelingen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1353089"/>
            <a:ext cx="68129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Demografische ontwikkelingen (vergrijzing)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Behoefte aan zeggenschap en zelfredzaamheid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Digitalisering en technologische innovaties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Nieuw beleid (Energieakkoord)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Nieuwe rolopvatting gemeenten en samenwerking met burgers en marktpartijen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Ontwikkelingen rond democratie en besluitvorming (open en transparant)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Ontwikkelingen rond personeel en arbeidsmarkt (zelfsturende teams, flexibilisering, personele uitwisseling, aantrekkingskracht voor jongeren, inhuur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1" dirty="0"/>
          </a:p>
        </p:txBody>
      </p:sp>
      <p:pic>
        <p:nvPicPr>
          <p:cNvPr id="9" name="Picture 2" descr="http://www.innovatieforganiseren.nl/files/2016/07/functie_rol-419x2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3646906" cy="18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6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47667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Taken,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rollen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taken, functies en rol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286500" cy="22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4797152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Taak = bepaalde activiteit</a:t>
            </a:r>
          </a:p>
          <a:p>
            <a:r>
              <a:rPr lang="nl-NL" dirty="0"/>
              <a:t>Rol = samenhangend pakket aan taken</a:t>
            </a:r>
          </a:p>
          <a:p>
            <a:r>
              <a:rPr lang="nl-NL" dirty="0"/>
              <a:t>Eén of meer personen vervullen een bepaalde rol in het vastgoedmanagement en moeten daarvoor in ieder geval over bepaalde persoonskenmerken beschikken.</a:t>
            </a:r>
          </a:p>
          <a:p>
            <a:endParaRPr lang="nl-NL" dirty="0"/>
          </a:p>
          <a:p>
            <a:r>
              <a:rPr lang="nl-NL" sz="1200" dirty="0"/>
              <a:t>Grote variëteit aan functiebenamingen en organisatiestructuren.</a:t>
            </a:r>
          </a:p>
          <a:p>
            <a:r>
              <a:rPr lang="nl-NL" sz="1200" dirty="0"/>
              <a:t>Zo krijgen we beter zicht op de rollen die vervult moeten worden. (binnen of buiten de vastgoedorganisatie). 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85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33265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rollen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denken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75F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 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C75F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bouwstenen.nl/fileswijkplaats/images/Kapstokschema_2016.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4876800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1353089"/>
            <a:ext cx="40324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Beleidsrollen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Vanuit inhoud</a:t>
            </a:r>
          </a:p>
          <a:p>
            <a:endParaRPr lang="nl-NL" sz="1400" dirty="0"/>
          </a:p>
          <a:p>
            <a:r>
              <a:rPr lang="nl-NL" sz="1400" dirty="0"/>
              <a:t>Vastgoedrollen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Portefeuillemanagement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Accountmanagement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Levenscyculsbeheer</a:t>
            </a:r>
            <a:r>
              <a:rPr lang="nl-NL" sz="1400" dirty="0"/>
              <a:t>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r>
              <a:rPr lang="nl-NL" sz="1400" dirty="0"/>
              <a:t>Speciale doelen/</a:t>
            </a:r>
            <a:r>
              <a:rPr lang="nl-NL" sz="1400" dirty="0" err="1"/>
              <a:t>comp</a:t>
            </a:r>
            <a:r>
              <a:rPr lang="nl-NL" sz="1400" dirty="0"/>
              <a:t> 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Verduurzamen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Makelen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r>
              <a:rPr lang="nl-NL" sz="1400" dirty="0"/>
              <a:t>Adviesrollen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Financieel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Juridisch </a:t>
            </a:r>
          </a:p>
          <a:p>
            <a:endParaRPr lang="nl-NL" sz="1400" dirty="0"/>
          </a:p>
          <a:p>
            <a:r>
              <a:rPr lang="nl-NL" sz="1400" dirty="0"/>
              <a:t>Ondersteunende 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Informatiemanagement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Contractmanagement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Adm</a:t>
            </a:r>
            <a:r>
              <a:rPr lang="nl-NL" sz="1400" dirty="0"/>
              <a:t> en </a:t>
            </a:r>
            <a:r>
              <a:rPr lang="nl-NL" sz="1400" dirty="0" err="1"/>
              <a:t>secretariele</a:t>
            </a:r>
            <a:r>
              <a:rPr lang="nl-NL" sz="1400" dirty="0"/>
              <a:t> ondersteuning</a:t>
            </a:r>
          </a:p>
          <a:p>
            <a:endParaRPr lang="nl-NL" sz="1400" dirty="0"/>
          </a:p>
          <a:p>
            <a:r>
              <a:rPr lang="nl-NL" sz="1400" dirty="0"/>
              <a:t>Facilitaire rollen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Facilitair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0042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1203</Words>
  <Application>Microsoft Office PowerPoint</Application>
  <PresentationFormat>Diavoorstelling (4:3)</PresentationFormat>
  <Paragraphs>420</Paragraphs>
  <Slides>38</Slides>
  <Notes>35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Kantoorthema</vt:lpstr>
      <vt:lpstr>Bijeenkomst Chefs Vastgoed 29 september 2017 in Rotterdam    </vt:lpstr>
      <vt:lpstr>PowerPoint-presentatie</vt:lpstr>
      <vt:lpstr>PowerPoint-presentatie</vt:lpstr>
      <vt:lpstr>     Ontwikkelingen in Rotterdam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Beschrijving van de rollen</vt:lpstr>
      <vt:lpstr>1e rol: degene die zorgt draag voor de verduurzaming van de portefeuille?</vt:lpstr>
      <vt:lpstr>2e rol: degene die zorgt draag voor de juiste informatie?</vt:lpstr>
      <vt:lpstr>3e rol: de beleidsrol (opdrachtgever of anders)</vt:lpstr>
      <vt:lpstr>4e rol: chef vastgoed</vt:lpstr>
      <vt:lpstr>De benodigde competenties</vt:lpstr>
      <vt:lpstr>Mensen die het doen</vt:lpstr>
      <vt:lpstr>PowerPoint-presentatie</vt:lpstr>
      <vt:lpstr>PowerPoint-presentatie</vt:lpstr>
      <vt:lpstr>PowerPoint-presentatie</vt:lpstr>
      <vt:lpstr>PowerPoint-presentatie</vt:lpstr>
      <vt:lpstr>Rondje chefs</vt:lpstr>
      <vt:lpstr>PowerPoint-presentatie</vt:lpstr>
      <vt:lpstr>Nadere verdieping</vt:lpstr>
      <vt:lpstr>Toelichting op het ontwikkelwerk</vt:lpstr>
      <vt:lpstr>Inhoud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Vervolg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Onderwerp presentatie</dc:title>
  <dc:creator>Dorine</dc:creator>
  <cp:lastModifiedBy>Gebruiker</cp:lastModifiedBy>
  <cp:revision>180</cp:revision>
  <cp:lastPrinted>2017-09-24T18:28:37Z</cp:lastPrinted>
  <dcterms:created xsi:type="dcterms:W3CDTF">2013-02-11T08:30:15Z</dcterms:created>
  <dcterms:modified xsi:type="dcterms:W3CDTF">2017-09-28T20:33:55Z</dcterms:modified>
</cp:coreProperties>
</file>